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1167" r:id="rId2"/>
    <p:sldId id="1170" r:id="rId3"/>
    <p:sldId id="1197" r:id="rId4"/>
    <p:sldId id="1198" r:id="rId5"/>
    <p:sldId id="1199" r:id="rId6"/>
    <p:sldId id="1230" r:id="rId7"/>
    <p:sldId id="1200" r:id="rId8"/>
    <p:sldId id="1201" r:id="rId9"/>
    <p:sldId id="1202" r:id="rId10"/>
    <p:sldId id="1203" r:id="rId11"/>
    <p:sldId id="1212" r:id="rId12"/>
    <p:sldId id="1231" r:id="rId13"/>
    <p:sldId id="1239" r:id="rId14"/>
    <p:sldId id="1208" r:id="rId15"/>
    <p:sldId id="1206" r:id="rId16"/>
    <p:sldId id="1187" r:id="rId17"/>
    <p:sldId id="1241" r:id="rId18"/>
    <p:sldId id="1229" r:id="rId19"/>
    <p:sldId id="1185" r:id="rId20"/>
    <p:sldId id="1204" r:id="rId21"/>
    <p:sldId id="1223" r:id="rId22"/>
    <p:sldId id="1224" r:id="rId23"/>
    <p:sldId id="1225" r:id="rId24"/>
    <p:sldId id="1233" r:id="rId25"/>
    <p:sldId id="1205" r:id="rId26"/>
    <p:sldId id="1210" r:id="rId27"/>
    <p:sldId id="1211" r:id="rId28"/>
    <p:sldId id="1213" r:id="rId29"/>
    <p:sldId id="1214" r:id="rId30"/>
    <p:sldId id="1215" r:id="rId31"/>
    <p:sldId id="1247" r:id="rId32"/>
    <p:sldId id="1248" r:id="rId33"/>
    <p:sldId id="1249" r:id="rId34"/>
    <p:sldId id="1250" r:id="rId35"/>
    <p:sldId id="1251" r:id="rId36"/>
    <p:sldId id="1252" r:id="rId37"/>
    <p:sldId id="1253" r:id="rId38"/>
    <p:sldId id="1254" r:id="rId39"/>
    <p:sldId id="1255" r:id="rId40"/>
    <p:sldId id="1216" r:id="rId41"/>
    <p:sldId id="1217" r:id="rId42"/>
    <p:sldId id="1218" r:id="rId43"/>
    <p:sldId id="1245" r:id="rId44"/>
    <p:sldId id="1246" r:id="rId45"/>
    <p:sldId id="1219" r:id="rId46"/>
    <p:sldId id="1256" r:id="rId47"/>
    <p:sldId id="1257" r:id="rId48"/>
    <p:sldId id="1258" r:id="rId49"/>
    <p:sldId id="1232" r:id="rId50"/>
    <p:sldId id="1195" r:id="rId51"/>
  </p:sldIdLst>
  <p:sldSz cx="9144000" cy="6858000" type="screen4x3"/>
  <p:notesSz cx="6761163" cy="99425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3399FF"/>
    <a:srgbClr val="0066FF"/>
    <a:srgbClr val="660033"/>
    <a:srgbClr val="660066"/>
    <a:srgbClr val="006600"/>
    <a:srgbClr val="FF3300"/>
    <a:srgbClr val="800080"/>
    <a:srgbClr val="D60093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ลักษณะสีปานกลาง 3 - 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ลักษณะสีปานกลาง 3 - เน้น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09" autoAdjust="0"/>
    <p:restoredTop sz="94660"/>
  </p:normalViewPr>
  <p:slideViewPr>
    <p:cSldViewPr>
      <p:cViewPr>
        <p:scale>
          <a:sx n="100" d="100"/>
          <a:sy n="100" d="100"/>
        </p:scale>
        <p:origin x="-504" y="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B3FE-3D95-430B-832A-832CC154AE0C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DB068-8ACD-4B53-B40F-98E313059E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47783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656D3-21AF-4617-8BEF-A5990B7A8C76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67537-DF19-473E-9C7A-102A4868253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8217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4431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6185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6171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4563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5840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7697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4710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9687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1888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1965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5818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CE2A4-5AAE-48BB-88B9-7F920B7A98C7}" type="datetimeFigureOut">
              <a:rPr lang="th-TH" smtClean="0"/>
              <a:pPr/>
              <a:t>14/11/61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E8CB-2C3A-44CC-9D8B-B6C3E004D64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4179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74C1152-3AAB-F045-835E-D5E2A1BD81AE}" type="slidenum">
              <a:rPr lang="en-US" sz="1400" smtClean="0">
                <a:latin typeface="DB Ozone X"/>
                <a:cs typeface="DB Ozone X"/>
              </a:rPr>
              <a:pPr/>
              <a:t>1</a:t>
            </a:fld>
            <a:endParaRPr lang="en-US" sz="1400" dirty="0">
              <a:latin typeface="DB Ozone X"/>
              <a:cs typeface="DB Ozone X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66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1962" t="16602" r="20388" b="6250"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140561" y="4628162"/>
            <a:ext cx="3464894" cy="21852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ภาคีเพื่อการศึกษาไทย (</a:t>
            </a:r>
            <a:r>
              <a:rPr lang="en-US" sz="2400" b="1" dirty="0" smtClean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Thailand Education Partnership: TEP) </a:t>
            </a:r>
            <a:endParaRPr lang="th-TH" sz="2400" b="1" dirty="0" smtClean="0">
              <a:solidFill>
                <a:schemeClr val="bg1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  <a:p>
            <a:r>
              <a:rPr lang="th-TH" sz="16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เสนอให้พื้นที่นวัตกรรมการศึกษา เป็นพื้นที่ปฏิรูป ค้นหานวัตกรรมที่มีอยู่ ทดลองนวัตกรรม พัฒนาขีดความสามารถ วัดประเมิน ถอดบทเรียน และจัดทำข้อเสนอนโยบายต่อรัฐบาลเพื่อขยายผลระดับประเทศ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7117" y="4653136"/>
            <a:ext cx="2519795" cy="210826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สภาการศึกษา </a:t>
            </a:r>
          </a:p>
          <a:p>
            <a:r>
              <a:rPr lang="th-TH" sz="18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มีมติเห็นชอบในหลักการให้จัดตั้งพื้นที่นวัตกรรมการศึกษา  ให้ สพฐ.พิจารณารับเป็นโครงการตามนโยบายและดำเนินการ เมื่อ 9 พ.ค. 2561</a:t>
            </a:r>
            <a:endParaRPr lang="th-TH" sz="2400" b="1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6743" y="4653136"/>
            <a:ext cx="2339752" cy="209288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สพฐ. </a:t>
            </a:r>
          </a:p>
          <a:p>
            <a:r>
              <a:rPr lang="th-TH" sz="18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ขับเคลื่อนนโยบาย</a:t>
            </a:r>
          </a:p>
          <a:p>
            <a:r>
              <a:rPr lang="th-TH" sz="18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พื้นที่นวัตกรรมการศึกษา</a:t>
            </a:r>
          </a:p>
          <a:p>
            <a:endParaRPr lang="th-TH" sz="18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sz="1800" b="1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sz="1800" b="1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3418542" y="5527248"/>
            <a:ext cx="720079" cy="268000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140554" y="166606"/>
            <a:ext cx="8895941" cy="122802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5400" dirty="0" smtClean="0">
                <a:solidFill>
                  <a:schemeClr val="bg1"/>
                </a:solidFill>
                <a:latin typeface="Cloud" pitchFamily="50" charset="-34"/>
                <a:cs typeface="Cloud" pitchFamily="50" charset="-34"/>
              </a:rPr>
              <a:t>ความเป็นมา</a:t>
            </a:r>
          </a:p>
          <a:p>
            <a:pPr algn="ctr">
              <a:lnSpc>
                <a:spcPct val="90000"/>
              </a:lnSpc>
            </a:pPr>
            <a:r>
              <a:rPr lang="th-TH" dirty="0" smtClean="0">
                <a:solidFill>
                  <a:schemeClr val="accent6">
                    <a:lumMod val="75000"/>
                  </a:schemeClr>
                </a:solidFill>
                <a:latin typeface="Cloud" pitchFamily="50" charset="-34"/>
                <a:cs typeface="Cloud" pitchFamily="50" charset="-34"/>
              </a:rPr>
              <a:t>การจัดตั้งพื้นที่นวัตกรรมการศึกษา</a:t>
            </a:r>
            <a:endParaRPr lang="th-TH" dirty="0">
              <a:solidFill>
                <a:schemeClr val="accent6">
                  <a:lumMod val="75000"/>
                </a:schemeClr>
              </a:solidFill>
              <a:latin typeface="Cloud" pitchFamily="50" charset="-34"/>
              <a:cs typeface="Cloud" pitchFamily="50" charset="-34"/>
            </a:endParaRPr>
          </a:p>
        </p:txBody>
      </p:sp>
      <p:sp>
        <p:nvSpPr>
          <p:cNvPr id="13" name="Down Arrow 12"/>
          <p:cNvSpPr/>
          <p:nvPr/>
        </p:nvSpPr>
        <p:spPr>
          <a:xfrm rot="16200000">
            <a:off x="6216351" y="5554250"/>
            <a:ext cx="720079" cy="268000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6" t="3743" b="7996"/>
          <a:stretch/>
        </p:blipFill>
        <p:spPr>
          <a:xfrm>
            <a:off x="132898" y="1556792"/>
            <a:ext cx="4239199" cy="2938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0" b="5283"/>
          <a:stretch/>
        </p:blipFill>
        <p:spPr>
          <a:xfrm>
            <a:off x="5004049" y="1556792"/>
            <a:ext cx="4032448" cy="2938317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6200000">
            <a:off x="4362300" y="2880119"/>
            <a:ext cx="684620" cy="291662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8066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0" y="-891481"/>
            <a:ext cx="9143109" cy="914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311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1651" t="21020" r="21650" b="13460"/>
          <a:stretch/>
        </p:blipFill>
        <p:spPr>
          <a:xfrm>
            <a:off x="15212" y="0"/>
            <a:ext cx="9237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9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2511" t="17578" r="20388" b="82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1962" t="16601" r="20388" b="82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88" t="16437" r="3208" b="27087"/>
          <a:stretch/>
        </p:blipFill>
        <p:spPr>
          <a:xfrm>
            <a:off x="0" y="1390809"/>
            <a:ext cx="9144000" cy="5494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96" r="27360" b="87264"/>
          <a:stretch/>
        </p:blipFill>
        <p:spPr>
          <a:xfrm>
            <a:off x="1009102" y="246999"/>
            <a:ext cx="7200800" cy="9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3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784976" cy="61926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นวัตกรรมเชิงนโยบาย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&gt;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ลดข้อจำกัด เพิ่มความอิสระ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oud" pitchFamily="50" charset="-34"/>
              <a:cs typeface="Cloud" pitchFamily="50" charset="-34"/>
            </a:endParaRP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หลักสูตรยืดหยุ่น โครงสร้างเวลาเรียน สื่อ หนังสือเรียน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การจัดสรรงบประมาณ แบบ</a:t>
            </a:r>
            <a:r>
              <a:rPr lang="en-US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Block </a:t>
            </a:r>
            <a:r>
              <a:rPr lang="en-US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Grant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ตามความต้องการและบริบทพื้นที่ 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การบริหารบุคคลเช่น อัตรากำลัง การคัดเลือกและพัฒนาครู </a:t>
            </a:r>
            <a:r>
              <a:rPr lang="th-TH" b="1" dirty="0" err="1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ฐานะ ฯลฯ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ฯลฯ</a:t>
            </a:r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oud" pitchFamily="50" charset="-34"/>
              <a:cs typeface="Cloud" pitchFamily="50" charset="-34"/>
            </a:endParaRPr>
          </a:p>
          <a:p>
            <a:pPr>
              <a:spcBef>
                <a:spcPts val="0"/>
              </a:spcBef>
              <a:buNone/>
            </a:pP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นวัตกรรมการเรียนการสอน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&gt;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เห็นผล ขยายต่อ</a:t>
            </a:r>
            <a:endParaRPr lang="th-TH" sz="2800" b="1" dirty="0" smtClean="0">
              <a:solidFill>
                <a:srgbClr val="FF0000"/>
              </a:solidFill>
              <a:latin typeface="Cloud" pitchFamily="50" charset="-34"/>
              <a:cs typeface="Cloud" pitchFamily="50" charset="-34"/>
            </a:endParaRP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โรงเรียนที่มีนวัตกรรมเป็น</a:t>
            </a:r>
            <a:r>
              <a:rPr lang="en-US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Active Learning 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โรงเรียนที่พร้อมรับนวัตกรรมที่เป็น</a:t>
            </a:r>
            <a:r>
              <a:rPr lang="en-US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Active </a:t>
            </a:r>
            <a:r>
              <a:rPr lang="en-US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Learning</a:t>
            </a:r>
            <a:endParaRPr lang="th-TH" b="1" dirty="0" smtClean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</a:t>
            </a:r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มีใจ พร้อมเปลี่ยนแปลง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และครูพร้อมปรับเปลี่ยนเรียนรู้ และ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ลงมือทำ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รูปแบบการบริหารจัดการแบบมีส่วนร่วม</a:t>
            </a:r>
          </a:p>
          <a:p>
            <a:pPr>
              <a:spcBef>
                <a:spcPts val="0"/>
              </a:spcBef>
            </a:pPr>
            <a:r>
              <a:rPr lang="th-TH" b="1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ฯลฯ</a:t>
            </a:r>
            <a:endParaRPr lang="th-TH" b="1" dirty="0" smtClean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endParaRPr lang="th-TH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</a:pPr>
            <a:endParaRPr lang="th-TH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74C1152-3AAB-F045-835E-D5E2A1BD81AE}" type="slidenum">
              <a:rPr lang="en-US" sz="1400" smtClean="0">
                <a:latin typeface="DB Ozone X"/>
                <a:cs typeface="DB Ozone X"/>
              </a:rPr>
              <a:pPr/>
              <a:t>17</a:t>
            </a:fld>
            <a:endParaRPr lang="en-US" sz="1400" dirty="0">
              <a:latin typeface="DB Ozone X"/>
              <a:cs typeface="DB Ozone X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6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-387424"/>
            <a:ext cx="9124586" cy="764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072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461" y="438919"/>
            <a:ext cx="889003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องค์ประกอบ</a:t>
            </a:r>
            <a:endParaRPr lang="th-TH" sz="2000" b="1" dirty="0">
              <a:solidFill>
                <a:schemeClr val="accent6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158999"/>
            <a:ext cx="86764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รัฐมนตรี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ช่วยว่าการ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กระทรวงศึกษาธิการ (พลเอกสุรเชษฐ์ ชัยวงศ์)    ประธานกรรมการ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นาย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สมเกียรติ ตั้งกิจวา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นิชย์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         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   รอง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ประธาน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กรรมการ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เลขาธิการ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สภาการศึกษา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		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เลขาธิการ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คณะกรรมการข้าราชการครูและบุคลากรทางการศึกษา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ผู้แทน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สำนักงานคณะกรรมการพัฒนาระบบราชการ 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  กรรมการ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ผู้แทน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กรมบัญชีกลาง						 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กรรมการ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ผู้แทนสำนักงบประมาณ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				 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กรรมการ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รอง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ศาสตราจารย์ประ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วิต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เอ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ราวรรณ์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รอง</a:t>
            </a:r>
            <a:r>
              <a:rPr lang="th-TH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ศาสตร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า</a:t>
            </a:r>
            <a:r>
              <a:rPr lang="th-TH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จารย์ปัท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มาวดี 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โพช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นุ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กูล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รอง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ศาสตราจารย์ประภาภัทร นิยม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	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นาง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ปิ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ยาภรณ์ </a:t>
            </a:r>
            <a:r>
              <a:rPr lang="th-TH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มัณฑะ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จิตร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			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ผู้แทน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ภาคีใน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จังหวัดระยอง ศรีสะ</a:t>
            </a:r>
            <a:r>
              <a:rPr lang="th-TH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เกษ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สตูล</a:t>
            </a:r>
            <a:b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เชียงใหม่ กาญจนบุรี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และจังหวัดชายแดน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ภาคใต้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จังหวัดละ 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3 คน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	  กรรมการ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เลขาธิการ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คณะกรรมการการศึกษาขั้นพื้นฐาน 	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          กรรมการ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และเลขานุการ </a:t>
            </a:r>
            <a:endParaRPr lang="th-TH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ผู้อำนวยการ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สำนักพัฒนานวัตกรรมการจัดการศึกษา    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  กรรมการ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และ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owallia New" pitchFamily="34" charset="-34"/>
                <a:cs typeface="Browallia New" pitchFamily="34" charset="-34"/>
              </a:rPr>
              <a:t>ผู้ช่วยเลขานุการ</a:t>
            </a:r>
          </a:p>
        </p:txBody>
      </p:sp>
    </p:spTree>
    <p:extLst>
      <p:ext uri="{BB962C8B-B14F-4D97-AF65-F5344CB8AC3E}">
        <p14:creationId xmlns:p14="http://schemas.microsoft.com/office/powerpoint/2010/main" xmlns="" val="19521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2"/>
          <a:srcRect l="21413" t="17578" r="20388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1962" t="16601" r="20388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1962" t="17578" r="20388" b="1210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621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/>
          <p:cNvPicPr>
            <a:picLocks noChangeAspect="1" noChangeArrowheads="1"/>
          </p:cNvPicPr>
          <p:nvPr/>
        </p:nvPicPr>
        <p:blipFill>
          <a:blip r:embed="rId2"/>
          <a:srcRect l="21962" t="16601" r="20388" b="6250"/>
          <a:stretch>
            <a:fillRect/>
          </a:stretch>
        </p:blipFill>
        <p:spPr bwMode="auto">
          <a:xfrm>
            <a:off x="0" y="0"/>
            <a:ext cx="91151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957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h-TH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จากพื้นที่นวัตกรรมการศึกษา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sandbox-re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7261" y="1417638"/>
            <a:ext cx="3619996" cy="2204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3590" y="5457159"/>
            <a:ext cx="3763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เด็กมีทักษะศตวรรษที่ </a:t>
            </a:r>
            <a:r>
              <a:rPr lang="en-US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th-TH" sz="24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ได้รับการเรียนรู้ที่มีความหมาย</a:t>
            </a:r>
          </a:p>
          <a:p>
            <a:pPr algn="ctr"/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ตอบโจทย์ชีวิตในอนาคต</a:t>
            </a:r>
            <a:endParaRPr 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 descr="students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161" y="4329714"/>
            <a:ext cx="1045390" cy="1045390"/>
          </a:xfrm>
          <a:prstGeom prst="rect">
            <a:avLst/>
          </a:prstGeom>
        </p:spPr>
      </p:pic>
      <p:pic>
        <p:nvPicPr>
          <p:cNvPr id="13" name="Picture 12" descr="178146-business-strateg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2" t="68939" r="70449" b="1991"/>
          <a:stretch/>
        </p:blipFill>
        <p:spPr>
          <a:xfrm>
            <a:off x="3798624" y="4090090"/>
            <a:ext cx="1398356" cy="1490964"/>
          </a:xfrm>
          <a:prstGeom prst="rect">
            <a:avLst/>
          </a:prstGeom>
        </p:spPr>
      </p:pic>
      <p:pic>
        <p:nvPicPr>
          <p:cNvPr id="14" name="Picture 13" descr="thailand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78" t="30868" r="32546" b="38264"/>
          <a:stretch/>
        </p:blipFill>
        <p:spPr>
          <a:xfrm>
            <a:off x="6742783" y="4162523"/>
            <a:ext cx="1304917" cy="12046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06833" y="5322181"/>
            <a:ext cx="3763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โรงเรียนมีประสิทธิภาพสูง</a:t>
            </a:r>
          </a:p>
          <a:p>
            <a:pPr algn="ctr"/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นำนวัตกรรมการศึกษาไปใช้ได้ผล</a:t>
            </a:r>
          </a:p>
          <a:p>
            <a:pPr algn="ctr"/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เพิ่มสัมฤทธิผลและลดความเหลื่อม</a:t>
            </a:r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ล้ำ</a:t>
            </a:r>
            <a:endParaRPr lang="th-TH" sz="2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33994" y="5306658"/>
            <a:ext cx="3763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แนวทางการปฏิรูปที่ได้ผล</a:t>
            </a:r>
          </a:p>
          <a:p>
            <a:pPr algn="ctr"/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ข้อเสนอเพื่อปรับเปลี่ยนทั้งประเทศ</a:t>
            </a:r>
          </a:p>
          <a:p>
            <a:pPr algn="ctr"/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อิงจากหลักฐานทางการวิจัย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569937" y="3034279"/>
            <a:ext cx="1127324" cy="723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69937" y="3746076"/>
            <a:ext cx="0" cy="583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4" idx="2"/>
          </p:cNvCxnSpPr>
          <p:nvPr/>
        </p:nvCxnSpPr>
        <p:spPr>
          <a:xfrm flipV="1">
            <a:off x="4497802" y="3622589"/>
            <a:ext cx="9457" cy="5399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17257" y="3034279"/>
            <a:ext cx="1091434" cy="711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4" idx="0"/>
          </p:cNvCxnSpPr>
          <p:nvPr/>
        </p:nvCxnSpPr>
        <p:spPr>
          <a:xfrm>
            <a:off x="7395242" y="3757567"/>
            <a:ext cx="0" cy="4049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74C1152-3AAB-F045-835E-D5E2A1BD81AE}" type="slidenum">
              <a:rPr lang="en-US" sz="1400" smtClean="0">
                <a:latin typeface="DB Ozone X"/>
                <a:cs typeface="DB Ozone X"/>
              </a:rPr>
              <a:pPr/>
              <a:t>23</a:t>
            </a:fld>
            <a:endParaRPr lang="en-US" sz="1400" dirty="0">
              <a:latin typeface="DB Ozone X"/>
              <a:cs typeface="DB Ozone X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0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019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8236" t="17578" r="3916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8785" t="15625" r="3916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5805" t="16601" r="23682" b="101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0432" t="18554" r="5563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7686" t="15625" r="6112" b="6250"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158" t="16601" r="20937" b="9179"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7137" t="15625" r="5014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/>
          <a:srcRect l="21413" t="15625" r="19839" b="6250"/>
          <a:stretch>
            <a:fillRect/>
          </a:stretch>
        </p:blipFill>
        <p:spPr bwMode="auto">
          <a:xfrm>
            <a:off x="0" y="0"/>
            <a:ext cx="91726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905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/>
          <a:srcRect l="22439" t="18500" r="22437" b="13460"/>
          <a:stretch/>
        </p:blipFill>
        <p:spPr>
          <a:xfrm>
            <a:off x="0" y="0"/>
            <a:ext cx="9144000" cy="68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5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1651" t="17240" r="21650" b="13460"/>
          <a:stretch/>
        </p:blipFill>
        <p:spPr>
          <a:xfrm>
            <a:off x="0" y="10953"/>
            <a:ext cx="914400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06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2439" t="22281" r="22437" b="9681"/>
          <a:stretch/>
        </p:blipFill>
        <p:spPr>
          <a:xfrm>
            <a:off x="18014" y="13755"/>
            <a:ext cx="9125986" cy="69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1651" t="17240" r="21650" b="14720"/>
          <a:stretch/>
        </p:blipFill>
        <p:spPr>
          <a:xfrm>
            <a:off x="13922" y="-1"/>
            <a:ext cx="9130078" cy="68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6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2439" t="21020" r="22437" b="21021"/>
          <a:stretch/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3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2438" t="22281" r="21650" b="18500"/>
          <a:stretch/>
        </p:blipFill>
        <p:spPr>
          <a:xfrm>
            <a:off x="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3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/>
          <a:srcRect l="21413" t="15625" r="20388" b="6250"/>
          <a:stretch>
            <a:fillRect/>
          </a:stretch>
        </p:blipFill>
        <p:spPr bwMode="auto">
          <a:xfrm>
            <a:off x="0" y="-1"/>
            <a:ext cx="9144000" cy="690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913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3226" t="19759" r="22438" b="18501"/>
          <a:stretch/>
        </p:blipFill>
        <p:spPr>
          <a:xfrm>
            <a:off x="2268" y="140627"/>
            <a:ext cx="9459158" cy="67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195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1962" t="17578" r="20388" b="11133"/>
          <a:stretch>
            <a:fillRect/>
          </a:stretch>
        </p:blipFill>
        <p:spPr bwMode="auto">
          <a:xfrm>
            <a:off x="0" y="0"/>
            <a:ext cx="9145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3609" t="20508" r="22035" b="10156"/>
          <a:stretch>
            <a:fillRect/>
          </a:stretch>
        </p:blipFill>
        <p:spPr bwMode="auto">
          <a:xfrm>
            <a:off x="0" y="0"/>
            <a:ext cx="91641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45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609" t="20508" r="21486" b="9179"/>
          <a:stretch>
            <a:fillRect/>
          </a:stretch>
        </p:blipFill>
        <p:spPr bwMode="auto">
          <a:xfrm>
            <a:off x="0" y="0"/>
            <a:ext cx="9128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349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3060" t="20508" r="21486" b="9179"/>
          <a:stretch>
            <a:fillRect/>
          </a:stretch>
        </p:blipFill>
        <p:spPr bwMode="auto">
          <a:xfrm>
            <a:off x="-1" y="0"/>
            <a:ext cx="9119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226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2988" t="9680" r="12988" b="15980"/>
          <a:stretch/>
        </p:blipFill>
        <p:spPr>
          <a:xfrm>
            <a:off x="0" y="-1"/>
            <a:ext cx="903649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4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2988" t="9680" r="12201" b="9680"/>
          <a:stretch/>
        </p:blipFill>
        <p:spPr>
          <a:xfrm>
            <a:off x="0" y="92880"/>
            <a:ext cx="9324528" cy="67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48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060" t="20508" r="21486" b="6250"/>
          <a:stretch>
            <a:fillRect/>
          </a:stretch>
        </p:blipFill>
        <p:spPr bwMode="auto">
          <a:xfrm>
            <a:off x="-1" y="0"/>
            <a:ext cx="92354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313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751"/>
            <a:ext cx="4644008" cy="690177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7" y="20026"/>
            <a:ext cx="4528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569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H:\พื้นที่นวัตกรรม\แผนผัง 4-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578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3492" t="15625" r="31918" b="9179"/>
          <a:stretch>
            <a:fillRect/>
          </a:stretch>
        </p:blipFill>
        <p:spPr bwMode="auto">
          <a:xfrm>
            <a:off x="5357818" y="0"/>
            <a:ext cx="3786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35139" t="16601" r="34114" b="6250"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34627" t="15820" r="32979" b="8008"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9556" y="664403"/>
            <a:ext cx="3193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แผนการดำเนินงาน </a:t>
            </a:r>
          </a:p>
          <a:p>
            <a:r>
              <a:rPr lang="th-TH" sz="3200" dirty="0" smtClean="0">
                <a:solidFill>
                  <a:srgbClr val="FF0000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ปี 2561 - 2562</a:t>
            </a:r>
            <a:endParaRPr lang="th-TH" sz="6000" dirty="0">
              <a:solidFill>
                <a:srgbClr val="FF0000"/>
              </a:solidFill>
              <a:latin typeface="Cloud" panose="02000000000000000000" pitchFamily="50" charset="-34"/>
              <a:cs typeface="Cloud" panose="02000000000000000000" pitchFamily="50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94" b="5304"/>
          <a:stretch/>
        </p:blipFill>
        <p:spPr>
          <a:xfrm>
            <a:off x="0" y="1672936"/>
            <a:ext cx="9158068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9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1962" t="16601" r="20388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784976" cy="61926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การ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ดำเนินงานของพื้นที่นวัตกรรมชายแดนใต้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oud" pitchFamily="50" charset="-34"/>
              <a:cs typeface="Cloud" pitchFamily="50" charset="-34"/>
            </a:endParaRP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สร้างความเข้าใจพื้นที่นวัตกรรมการศึกษา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การประชุมคณะกรรมการขับเคลื่อน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แลกเปลี่ยน ประสบการณ์การทำงานในพื้นที่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การส่งเสริม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เครือข่าย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ด้านบริหารจัดการ และเครือข่ายการเรียนการสอน</a:t>
            </a: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การสนับสนุน 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ส่วนหน้า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/จังหวัด/พื้นที่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/โรงเรียน/เครือข่ายภาครัฐ สังคม 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ฯลฯ</a:t>
            </a:r>
            <a:endParaRPr lang="th-TH" b="1" dirty="0" smtClean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  <a:buNone/>
            </a:pPr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oud" pitchFamily="50" charset="-34"/>
              <a:cs typeface="Cloud" pitchFamily="50" charset="-34"/>
            </a:endParaRPr>
          </a:p>
          <a:p>
            <a:pPr>
              <a:spcBef>
                <a:spcPts val="0"/>
              </a:spcBef>
              <a:buNone/>
            </a:pP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การดำเนินงานวันที่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12-13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 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ธันวาคม</a:t>
            </a:r>
            <a:r>
              <a:rPr lang="th-T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" pitchFamily="50" charset="-34"/>
                <a:cs typeface="Cloud" pitchFamily="50" charset="-34"/>
              </a:rPr>
              <a:t>2561</a:t>
            </a:r>
            <a:endParaRPr lang="th-TH" sz="2800" b="1" dirty="0" smtClean="0">
              <a:solidFill>
                <a:srgbClr val="FF0000"/>
              </a:solidFill>
              <a:latin typeface="Cloud" pitchFamily="50" charset="-34"/>
              <a:cs typeface="Cloud" pitchFamily="50" charset="-34"/>
            </a:endParaRPr>
          </a:p>
          <a:p>
            <a:pPr>
              <a:spcBef>
                <a:spcPts val="0"/>
              </a:spcBef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การนำเสนอนวัตกรรมในพื้นที่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จังหวัดชายแดนใต้ </a:t>
            </a:r>
            <a:endParaRPr lang="th-TH" b="1" dirty="0" smtClean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  <a:buNone/>
            </a:pP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เสนอ </a:t>
            </a:r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รมช.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ศธ.(พลเอกสุรเชษฐ์ ชัยวงศ์)</a:t>
            </a:r>
            <a:endParaRPr lang="th-TH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</a:pPr>
            <a:r>
              <a:rPr lang="th-TH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การรับทราบปัญหา </a:t>
            </a:r>
            <a:r>
              <a:rPr lang="th-TH" b="1" dirty="0" smtClean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ข้อเสนอแนะ</a:t>
            </a:r>
          </a:p>
          <a:p>
            <a:pPr>
              <a:spcBef>
                <a:spcPts val="0"/>
              </a:spcBef>
              <a:buNone/>
            </a:pPr>
            <a:endPara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oud" pitchFamily="50" charset="-34"/>
              <a:cs typeface="Cloud" pitchFamily="50" charset="-34"/>
            </a:endParaRPr>
          </a:p>
          <a:p>
            <a:pPr marL="0" indent="0">
              <a:spcBef>
                <a:spcPts val="0"/>
              </a:spcBef>
              <a:buNone/>
            </a:pPr>
            <a:endParaRPr lang="th-TH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0"/>
              </a:spcBef>
            </a:pPr>
            <a:endParaRPr lang="th-TH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74C1152-3AAB-F045-835E-D5E2A1BD81AE}" type="slidenum">
              <a:rPr lang="en-US" sz="1400" smtClean="0">
                <a:latin typeface="DB Ozone X"/>
                <a:cs typeface="DB Ozone X"/>
              </a:rPr>
              <a:pPr/>
              <a:t>50</a:t>
            </a:fld>
            <a:endParaRPr lang="en-US" sz="1400" dirty="0">
              <a:latin typeface="DB Ozone X"/>
              <a:cs typeface="DB Ozone X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4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123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1962" t="16601" r="24231" b="91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1962" t="17578" r="19839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8550" t="16601" r="20388" b="11133"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345</Words>
  <Application>Microsoft Office PowerPoint</Application>
  <PresentationFormat>นำเสนอทางหน้าจอ (4:3)</PresentationFormat>
  <Paragraphs>66</Paragraphs>
  <Slides>50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50</vt:i4>
      </vt:variant>
    </vt:vector>
  </HeadingPairs>
  <TitlesOfParts>
    <vt:vector size="51" baseType="lpstr">
      <vt:lpstr>ชุดรูปแบบของ Office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ผลลัพธ์จากพื้นที่นวัตกรรมการศึกษา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Noppachai</dc:creator>
  <cp:lastModifiedBy>User</cp:lastModifiedBy>
  <cp:revision>441</cp:revision>
  <cp:lastPrinted>2016-05-08T15:01:13Z</cp:lastPrinted>
  <dcterms:created xsi:type="dcterms:W3CDTF">2015-10-01T06:44:39Z</dcterms:created>
  <dcterms:modified xsi:type="dcterms:W3CDTF">2018-11-14T16:01:23Z</dcterms:modified>
</cp:coreProperties>
</file>